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2" r:id="rId9"/>
    <p:sldId id="263" r:id="rId10"/>
    <p:sldId id="265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68" r:id="rId27"/>
    <p:sldId id="287" r:id="rId28"/>
    <p:sldId id="288" r:id="rId29"/>
    <p:sldId id="289" r:id="rId30"/>
    <p:sldId id="269" r:id="rId31"/>
    <p:sldId id="286" r:id="rId32"/>
    <p:sldId id="270" r:id="rId33"/>
    <p:sldId id="292" r:id="rId34"/>
    <p:sldId id="293" r:id="rId35"/>
    <p:sldId id="294" r:id="rId36"/>
    <p:sldId id="295" r:id="rId37"/>
    <p:sldId id="290" r:id="rId3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561BBD-5D04-4027-9ED2-DD8F2D9F666D}" type="datetimeFigureOut">
              <a:rPr lang="uk-UA" smtClean="0"/>
              <a:t>01.02.2017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E3FE98-2828-45D6-9127-6C9B699611D3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9185" y="2204864"/>
            <a:ext cx="68980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 опис </a:t>
            </a:r>
          </a:p>
          <a:p>
            <a:pPr algn="ctr"/>
            <a:r>
              <a:rPr lang="uk-UA" sz="5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326825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1803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Один автор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992888" cy="341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74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1778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Два автори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976" y="1628800"/>
            <a:ext cx="756713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56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 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автори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78847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34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2260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Чотири 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автори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749502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6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554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П’ять та більше авторів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80985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68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5253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 видання за назвою документа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556792"/>
            <a:ext cx="8104311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65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238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Багатотомне видання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8064896" cy="307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37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084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Перекладні видання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6587" y="2708920"/>
            <a:ext cx="4011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прізвищем перекладача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84983"/>
            <a:ext cx="8257948" cy="1242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556792"/>
            <a:ext cx="825974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13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6809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Документ, який має одне місто видання і два </a:t>
            </a:r>
            <a:endParaRPr lang="ru-RU" sz="2400" u="sng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видавництва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804837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97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8420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Документ, який має два міста видання і два видавництва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8127783" cy="125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08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04146"/>
            <a:ext cx="89289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Бібліографія</a:t>
            </a:r>
            <a:r>
              <a:rPr lang="uk-U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наука, яка вивчає способи систематизованого опису та обліку (складання списку) різного роду джерел, яка володіє універсальними методами систематизації інформації, є самостійною галуззю інформаційної діяльності.</a:t>
            </a:r>
          </a:p>
          <a:p>
            <a:pPr algn="just"/>
            <a:r>
              <a:rPr lang="uk-UA" sz="28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</a:t>
            </a:r>
            <a:endParaRPr lang="uk-UA" sz="2800" i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/>
            <a:r>
              <a:rPr lang="uk-UA" sz="28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uk-UA" sz="28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 </a:t>
            </a:r>
            <a:r>
              <a:rPr lang="uk-UA" sz="28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</a:t>
            </a:r>
            <a:r>
              <a:rPr lang="uk-U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це сукупність бібліографічних відомостей про документ, його складову частину чи групу документів, які наведені за певними правилами, є результатом аналітико-синтетичного опрацювання інформації і призначені для ідентифікації інформаційного джерела (автор, назва, рік, місце видання тощо).</a:t>
            </a:r>
          </a:p>
        </p:txBody>
      </p:sp>
    </p:spTree>
    <p:extLst>
      <p:ext uri="{BB962C8B-B14F-4D97-AF65-F5344CB8AC3E}">
        <p14:creationId xmlns:p14="http://schemas.microsoft.com/office/powerpoint/2010/main" val="160272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765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Збірники наукових праць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970" y="1746035"/>
            <a:ext cx="7386493" cy="2954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430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586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Матеріали конференцій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09" y="1517019"/>
            <a:ext cx="7869779" cy="467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03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17075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Дисертації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75" y="1628799"/>
            <a:ext cx="8106290" cy="208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31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3894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Автореферати дисертацій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79373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6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бібліографічного 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299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Електронні ресурси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19594"/>
            <a:ext cx="7992888" cy="480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48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Аналітичний бібліографічний опис</a:t>
            </a:r>
          </a:p>
          <a:p>
            <a:r>
              <a:rPr lang="uk-UA"/>
              <a:t> </a:t>
            </a:r>
          </a:p>
          <a:p>
            <a:endParaRPr lang="uk-UA" sz="24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/>
            <a:r>
              <a:rPr lang="uk-UA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Об’єктом </a:t>
            </a:r>
            <a:r>
              <a:rPr lang="uk-UA" sz="2400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аналітичного бібліографічного опису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є складова частина документа, для її ідентифікац</a:t>
            </a:r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ії та пошуку необхідні відомості про документ, в якому вона розміщена. До складових частин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документа відносяться: самостійні твори; частина твору, що має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самостійну назву; частина твору, що не має назви, але виділена для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бібліографічної ідентифікації.</a:t>
            </a: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75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74795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Аналітичний</a:t>
            </a:r>
            <a:r>
              <a:rPr lang="ru-RU" sz="28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 опис складається із зон та елементів, зазначених у такій послідовності:</a:t>
            </a:r>
            <a:endParaRPr lang="uk-UA" sz="28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53" y="3068960"/>
            <a:ext cx="8737406" cy="10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4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</a:t>
            </a:r>
            <a:r>
              <a:rPr lang="uk-UA" sz="28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аналітичного бібліографічного </a:t>
            </a:r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4362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Стаття одного автора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 книги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764937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06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</a:t>
            </a:r>
            <a:r>
              <a:rPr lang="uk-UA" sz="28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аналітичного бібліографічного </a:t>
            </a:r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2722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Стаття із журналу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628800"/>
            <a:ext cx="8160907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9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</a:t>
            </a:r>
            <a:r>
              <a:rPr lang="uk-UA" sz="28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аналітичного бібліографічного </a:t>
            </a:r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Стаття із газети</a:t>
            </a:r>
            <a:endParaRPr lang="uk-UA" sz="24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7708"/>
            <a:ext cx="7992888" cy="268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3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Правила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складання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бібліографічного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опису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регламентують</a:t>
            </a:r>
            <a:r>
              <a:rPr lang="uk-UA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такі</a:t>
            </a:r>
            <a:r>
              <a:rPr lang="en-US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стандарти:</a:t>
            </a:r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24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ДСТУ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ГОСТ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7.80:2007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запис.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Заголовок.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endParaRPr lang="uk-UA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Загальні вимоги та правила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складання.</a:t>
            </a:r>
            <a:b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ДСТУ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ГОСТ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7.1:2006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запис.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Бібліографічний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опис. Загальні вимоги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правила</a:t>
            </a:r>
            <a:r>
              <a:rPr 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складання.</a:t>
            </a:r>
            <a:b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ДСТУ 3582:2013 Скорочення слів </a:t>
            </a:r>
            <a:r>
              <a:rPr lang="uk-UA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 словосполучень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українськ</a:t>
            </a:r>
            <a:r>
              <a:rPr lang="uk-UA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ою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мов</a:t>
            </a:r>
            <a:r>
              <a:rPr lang="uk-UA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ою</a:t>
            </a:r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Загальні вимоги та правила.</a:t>
            </a:r>
            <a:endParaRPr lang="uk-UA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ГОСТ Р 7.0.12–2011 Система стандартов по информации, библиотечному и издательскому делу. Библиографическая запись. Сокращение слов и словосочетаний на русском языке. Общие требования и правила</a:t>
            </a:r>
            <a:endParaRPr lang="uk-UA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0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ГОСТ 7.11-2004 (ИСО 832:1994) СИБИД. Библиографическая запись. сокращение слов и словосочетаний на иностранных европейских языках</a:t>
            </a:r>
            <a:endParaRPr lang="uk-UA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943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628800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Зверніть увагу!</a:t>
            </a:r>
            <a:endParaRPr lang="uk-UA" sz="28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endParaRPr lang="uk-UA" sz="28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/>
            <a:r>
              <a:rPr lang="ru-RU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Міжнародні бази даних та журнали не працюють з кириличним текстом та стандартом бібліографічного опису документів ДСТУ ГОСТ 7.1:2006.</a:t>
            </a:r>
            <a:endParaRPr lang="uk-UA" sz="28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09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Міжнародні стандарти бібліографічного опису </a:t>
            </a:r>
            <a:r>
              <a:rPr lang="ru-RU" sz="28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документів</a:t>
            </a:r>
          </a:p>
          <a:p>
            <a:endParaRPr lang="uk-UA" sz="28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en-US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BNT </a:t>
            </a:r>
            <a:endParaRPr lang="uk-UA" sz="2200" u="sng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APA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(American Psychological Association) </a:t>
            </a:r>
            <a:endParaRPr lang="uk-UA" sz="22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CBE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(Council of Biology Editors) </a:t>
            </a:r>
            <a:endParaRPr lang="uk-UA" sz="22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Chicago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uk-UA" sz="22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Harvard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(British Standard) </a:t>
            </a:r>
            <a:endParaRPr lang="uk-UA" sz="22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MLA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(Modern Language Association) </a:t>
            </a:r>
            <a:endParaRPr lang="uk-UA" sz="22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</a:t>
            </a:r>
            <a:r>
              <a:rPr lang="uk-UA" sz="22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NLM</a:t>
            </a:r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(National Library of Medicine</a:t>
            </a:r>
            <a:r>
              <a:rPr lang="uk-UA" sz="2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pPr lvl="2"/>
            <a:endParaRPr lang="uk-UA" sz="2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2"/>
            <a:r>
              <a:rPr lang="uk-UA" sz="22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та інші</a:t>
            </a:r>
          </a:p>
        </p:txBody>
      </p:sp>
    </p:spTree>
    <p:extLst>
      <p:ext uri="{BB962C8B-B14F-4D97-AF65-F5344CB8AC3E}">
        <p14:creationId xmlns:p14="http://schemas.microsoft.com/office/powerpoint/2010/main" val="205246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оформлення бібліографічного опису документу за міжнародними стандартами</a:t>
            </a:r>
          </a:p>
        </p:txBody>
      </p:sp>
      <p:pic>
        <p:nvPicPr>
          <p:cNvPr id="5" name="Рисунок 4" descr="AP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2492896"/>
            <a:ext cx="82089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995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оформлення бібліографічного опису документу за міжнародними стандартами</a:t>
            </a:r>
          </a:p>
        </p:txBody>
      </p:sp>
      <p:pic>
        <p:nvPicPr>
          <p:cNvPr id="4" name="Рисунок 3" descr="AB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44824"/>
            <a:ext cx="8496944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1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оформлення бібліографічного опису документу за міжнародними стандартами</a:t>
            </a:r>
          </a:p>
        </p:txBody>
      </p:sp>
      <p:pic>
        <p:nvPicPr>
          <p:cNvPr id="5" name="Рисунок 4" descr="CB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132856"/>
            <a:ext cx="842493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216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оформлення бібліографічного опису документу за міжнародними стандартами</a:t>
            </a:r>
          </a:p>
        </p:txBody>
      </p:sp>
      <p:pic>
        <p:nvPicPr>
          <p:cNvPr id="4" name="Рисунок 3" descr="Chica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403" y="1988840"/>
            <a:ext cx="84969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130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Приклади оформлення бібліографічного опису документу за міжнародними стандартами</a:t>
            </a:r>
          </a:p>
        </p:txBody>
      </p:sp>
      <p:pic>
        <p:nvPicPr>
          <p:cNvPr id="5" name="Рисунок 4" descr="ML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405" y="2204864"/>
            <a:ext cx="8424936" cy="194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708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4077" y="220486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Дякую за увагу!</a:t>
            </a:r>
          </a:p>
          <a:p>
            <a:r>
              <a:rPr lang="ru-RU" b="1"/>
              <a:t> </a:t>
            </a:r>
            <a:endParaRPr lang="uk-UA"/>
          </a:p>
          <a:p>
            <a:pPr algn="ctr"/>
            <a:r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ідготувала Демченко Н. В.,</a:t>
            </a:r>
          </a:p>
          <a:p>
            <a:pPr algn="ctr"/>
            <a:r>
              <a:rPr lang="uk-UA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зав. інформаційно-бібліографічним</a:t>
            </a:r>
            <a:endParaRPr lang="uk-UA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uk-UA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відділом наукової бібліотеки</a:t>
            </a:r>
            <a:endParaRPr lang="uk-UA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291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иди бібліографічного опису (за повнотою набору елементів)</a:t>
            </a:r>
            <a:endParaRPr lang="uk-UA" sz="28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Короткий – це опис, який складається тільки з обов’язкових елементів (основна назва, порядковий номер видання, місце та рік випуску видання, обсяг). Короткий опис найбільш підходить для бібліографічних посилань, які допомагають читачу знайти об’єкт опису в бібліотеці</a:t>
            </a:r>
            <a:r>
              <a:rPr lang="uk-UA" sz="24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Розширений – складається з обов’язкових та деяких факультативних елементів. Він застосовується в книжкових і статейних бібліографічних списках і покажчиках</a:t>
            </a:r>
            <a:r>
              <a:rPr lang="uk-UA" sz="24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Повний – складається з обов’язкових та усіх факультативних елементів.</a:t>
            </a:r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25273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иди бібліографічного опису (за структурою)</a:t>
            </a:r>
            <a:endParaRPr lang="uk-UA" sz="28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uk-U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Монографічний (однорівневий)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бібліографічний опис складають на окремо виданий одночастинний документ (книгу, карту), або завершений багаточастинний документ в цілому, окрему фізичну одиницю або групу фізичних одиниць багаточастинного документа</a:t>
            </a:r>
            <a:r>
              <a:rPr lang="uk-UA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lvl="1"/>
            <a:r>
              <a:rPr lang="uk-UA" sz="2400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Зведений (багаторівневий)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бібліографічний опис складають на багатотомний документ у цілому або окрему фізичну одиницю, а також групу фізичних одиниць багаточастинного документа. </a:t>
            </a:r>
            <a:endParaRPr lang="uk-UA" sz="240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Аналітичний</a:t>
            </a:r>
            <a:r>
              <a:rPr lang="uk-UA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бібліографічний опис складають на частину документа (статтю, главу, розділ). Його укладають під узагальнюючою назвою, яку приймають за основну. </a:t>
            </a:r>
          </a:p>
        </p:txBody>
      </p:sp>
    </p:spTree>
    <p:extLst>
      <p:ext uri="{BB962C8B-B14F-4D97-AF65-F5344CB8AC3E}">
        <p14:creationId xmlns:p14="http://schemas.microsoft.com/office/powerpoint/2010/main" val="311924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74" y="188640"/>
            <a:ext cx="87851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ЗОНИ БІБЛІОГРАФІЧНОГО ОПИСУ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331437"/>
              </p:ext>
            </p:extLst>
          </p:nvPr>
        </p:nvGraphicFramePr>
        <p:xfrm>
          <a:off x="1115616" y="836712"/>
          <a:ext cx="6624736" cy="590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599"/>
                <a:gridCol w="2749642"/>
                <a:gridCol w="3113495"/>
              </a:tblGrid>
              <a:tr h="6983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№ п</a:t>
                      </a:r>
                      <a:r>
                        <a:rPr lang="ru-RU" sz="1500">
                          <a:effectLst/>
                        </a:rPr>
                        <a:t>/п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Зона бібліографічного опису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Елементи </a:t>
                      </a:r>
                      <a:r>
                        <a:rPr lang="uk-UA" sz="1500">
                          <a:effectLst/>
                        </a:rPr>
                        <a:t>опису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</a:tr>
              <a:tr h="16295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1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назви і відомостей про відповідальність 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назва документа, відомості, що стосуються</a:t>
                      </a:r>
                      <a:r>
                        <a:rPr lang="uk-UA" sz="1500">
                          <a:effectLst/>
                        </a:rPr>
                        <a:t> </a:t>
                      </a:r>
                      <a:r>
                        <a:rPr lang="ru-RU" sz="1500">
                          <a:effectLst/>
                        </a:rPr>
                        <a:t>назви,</a:t>
                      </a:r>
                      <a:r>
                        <a:rPr lang="uk-UA" sz="1500">
                          <a:effectLst/>
                        </a:rPr>
                        <a:t> </a:t>
                      </a:r>
                      <a:r>
                        <a:rPr lang="ru-RU" sz="1500">
                          <a:effectLst/>
                        </a:rPr>
                        <a:t>а</a:t>
                      </a:r>
                      <a:r>
                        <a:rPr lang="uk-UA" sz="1500">
                          <a:effectLst/>
                        </a:rPr>
                        <a:t> </a:t>
                      </a:r>
                      <a:r>
                        <a:rPr lang="ru-RU" sz="1500">
                          <a:effectLst/>
                        </a:rPr>
                        <a:t>також відомості про відповідальність: автор, колектив авторів, установу, організацію, яка видає твір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</a:tr>
              <a:tr h="1206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2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видання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повторність (друге, третє тощо) чи інша інформація про видання (доповнене,</a:t>
                      </a:r>
                      <a:r>
                        <a:rPr lang="uk-UA" sz="1500">
                          <a:effectLst/>
                        </a:rPr>
                        <a:t> </a:t>
                      </a:r>
                      <a:r>
                        <a:rPr lang="ru-RU" sz="1500">
                          <a:effectLst/>
                        </a:rPr>
                        <a:t>перероблене, стереотипне, факсимільне)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</a:tr>
              <a:tr h="1206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3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специфічних відомостей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картографічні, нотні, серіальні документи; стандарти та технічні умови; патентні документи, а також електронні ресурси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</a:tr>
              <a:tr h="11639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4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вихідних даних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місце видання, назва видавництва, ім’я видавця, рік видання, том, номер; число та місяць – для газети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0772" marR="5077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2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74" y="188640"/>
            <a:ext cx="87851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ЗОНИ БІБЛІОГРАФІЧНОГО ОПИСУ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63128"/>
              </p:ext>
            </p:extLst>
          </p:nvPr>
        </p:nvGraphicFramePr>
        <p:xfrm>
          <a:off x="1079542" y="980728"/>
          <a:ext cx="6984776" cy="5616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991"/>
                <a:gridCol w="2899079"/>
                <a:gridCol w="3282706"/>
              </a:tblGrid>
              <a:tr h="842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№ п</a:t>
                      </a:r>
                      <a:r>
                        <a:rPr lang="ru-RU" sz="1500">
                          <a:effectLst/>
                        </a:rPr>
                        <a:t>/п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Зона бібліографічного опису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Елементи </a:t>
                      </a:r>
                      <a:r>
                        <a:rPr lang="uk-UA" sz="1500">
                          <a:effectLst/>
                        </a:rPr>
                        <a:t>опису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1233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5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Зона фізичної характеристики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загальна кількість сторінок, ілюстрацій або конкретні сторінки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842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6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сер</a:t>
                      </a:r>
                      <a:r>
                        <a:rPr lang="uk-UA" sz="1500">
                          <a:effectLst/>
                        </a:rPr>
                        <a:t>ії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основна назва серії, номер випуску серії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4041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7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Зона приміток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додаткова інформація про об’єкт опису, зокрема системні вимоги в описі електронних ресурсів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4041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8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Зона стандартного номеру та умов доступності </a:t>
                      </a:r>
                      <a:endParaRPr lang="uk-UA" sz="15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500">
                          <a:effectLst/>
                        </a:rPr>
                        <a:t>міжнародний стандартний номер книги (ISBN); режим доступу (для об’єктів мережі Інтернет)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uk-UA" sz="150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09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Умовні розділові знаки, які використовують у бібліографічному описі</a:t>
            </a:r>
          </a:p>
          <a:p>
            <a:r>
              <a:rPr lang="uk-UA" b="1"/>
              <a:t> </a:t>
            </a:r>
            <a:endParaRPr lang="uk-UA"/>
          </a:p>
          <a:p>
            <a:r>
              <a:rPr lang="uk-UA" b="1"/>
              <a:t> </a:t>
            </a:r>
            <a:endParaRPr lang="uk-UA"/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‑	крапка і тире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	крапка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	кома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	двокрапка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; 	крапка з комою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 	коса риска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// 	дві косі риски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() 	круглі дужки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[ ] 	квадратні дужки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 	плюс</a:t>
            </a:r>
          </a:p>
          <a:p>
            <a:pPr lvl="7"/>
            <a:r>
              <a:rPr lang="uk-UA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	знак рівності</a:t>
            </a:r>
          </a:p>
          <a:p>
            <a:r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</a:p>
          <a:p>
            <a:r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</a:t>
            </a:r>
            <a:r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новими правилами </a:t>
            </a:r>
            <a:r>
              <a:rPr lang="ru-RU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для розрізнення г</a:t>
            </a:r>
            <a:r>
              <a:rPr lang="ru-RU" b="1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рама</a:t>
            </a:r>
            <a:r>
              <a:rPr lang="ru-RU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тичної і приписаної пунктуації</a:t>
            </a:r>
            <a:r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(тобто розділових знаків між зонами бібліографічного опису та їх елементами) </a:t>
            </a:r>
            <a:r>
              <a:rPr lang="ru-RU" i="1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застосовують проміжок в один друкований знак до і після приписаного знака</a:t>
            </a:r>
            <a:r>
              <a: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Виняток становлять: крапка і кома – проміжки ставлять тільки після них.</a:t>
            </a:r>
            <a:endParaRPr lang="uk-UA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19D2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Схема однорівневого бібліографічного опису</a:t>
            </a:r>
          </a:p>
          <a:p>
            <a:pPr algn="ctr"/>
            <a:r>
              <a:rPr lang="ru-RU" sz="28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(з врахуванням вживання великої та малої літер</a:t>
            </a:r>
            <a:r>
              <a:rPr lang="ru-RU" sz="2800" u="sng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uk-UA" sz="2800" u="sng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83" y="1916832"/>
            <a:ext cx="8778441" cy="256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3036" y="508518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Курсивом позначені факультативні елементи.</a:t>
            </a:r>
            <a:endParaRPr lang="uk-UA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743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172</TotalTime>
  <Words>466</Words>
  <Application>Microsoft Office PowerPoint</Application>
  <PresentationFormat>Экран (4:3)</PresentationFormat>
  <Paragraphs>174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26</cp:revision>
  <dcterms:created xsi:type="dcterms:W3CDTF">2017-01-27T08:40:03Z</dcterms:created>
  <dcterms:modified xsi:type="dcterms:W3CDTF">2017-02-01T12:13:31Z</dcterms:modified>
</cp:coreProperties>
</file>